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0287000" cy="10287000"/>
  <p:notesSz cx="6858000" cy="9144000"/>
  <p:embeddedFontLst>
    <p:embeddedFont>
      <p:font typeface="YD소망" panose="020B0600000101010101" charset="-127"/>
      <p:regular r:id="rId12"/>
    </p:embeddedFont>
    <p:embeddedFont>
      <p:font typeface="Jeju Hallasan" panose="020B0600000101010101" charset="-127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BM Plex Sans KR SemiBold" panose="020B0703050203000203" pitchFamily="50" charset="-127"/>
      <p:bold r:id="rId18"/>
    </p:embeddedFont>
    <p:embeddedFont>
      <p:font typeface="Glacial Indifference Bold" panose="020B0600000101010101" charset="0"/>
      <p:regular r:id="rId19"/>
    </p:embeddedFont>
    <p:embeddedFont>
      <p:font typeface="TDTD가온" panose="020B0600000101010101" charset="-127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2045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1.svg>
</file>

<file path=ppt/media/image12.jpeg>
</file>

<file path=ppt/media/image13.png>
</file>

<file path=ppt/media/image13.svg>
</file>

<file path=ppt/media/image14.png>
</file>

<file path=ppt/media/image15.png>
</file>

<file path=ppt/media/image16.png>
</file>

<file path=ppt/media/image2.png>
</file>

<file path=ppt/media/image20.svg>
</file>

<file path=ppt/media/image23.svg>
</file>

<file path=ppt/media/image25.sv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3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20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3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23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3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51325" y="2485140"/>
            <a:ext cx="9127355" cy="24686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 dirty="0" err="1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클라우드</a:t>
            </a:r>
            <a:r>
              <a:rPr lang="en-US" sz="6999" dirty="0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 </a:t>
            </a:r>
            <a:r>
              <a:rPr lang="en-US" sz="6999" dirty="0" err="1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컴퓨팅이</a:t>
            </a:r>
            <a:r>
              <a:rPr lang="en-US" sz="6999" dirty="0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 </a:t>
            </a:r>
            <a:endParaRPr lang="en-US" sz="6999" dirty="0" smtClean="0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YD소망"/>
              <a:sym typeface="YD소망"/>
            </a:endParaRPr>
          </a:p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 dirty="0" smtClean="0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뭐</a:t>
            </a:r>
            <a:r>
              <a:rPr lang="ko-KR" altLang="en-US" sz="6999" dirty="0" smtClean="0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야</a:t>
            </a:r>
            <a:r>
              <a:rPr lang="en-US" sz="6999" dirty="0" smtClean="0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?</a:t>
            </a:r>
            <a:endParaRPr lang="en-US" sz="6999" dirty="0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YD소망"/>
              <a:sym typeface="YD소망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3041149" y="9470192"/>
            <a:ext cx="605312" cy="605312"/>
          </a:xfrm>
          <a:custGeom>
            <a:avLst/>
            <a:gdLst/>
            <a:ahLst/>
            <a:cxnLst/>
            <a:rect l="l" t="t" r="r" b="b"/>
            <a:pathLst>
              <a:path w="605312" h="605312">
                <a:moveTo>
                  <a:pt x="0" y="0"/>
                </a:moveTo>
                <a:lnTo>
                  <a:pt x="605311" y="0"/>
                </a:lnTo>
                <a:lnTo>
                  <a:pt x="605311" y="605311"/>
                </a:lnTo>
                <a:lnTo>
                  <a:pt x="0" y="605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1655242" y="5162550"/>
            <a:ext cx="6996267" cy="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4965339" y="6289995"/>
            <a:ext cx="480817" cy="480817"/>
          </a:xfrm>
          <a:custGeom>
            <a:avLst/>
            <a:gdLst/>
            <a:ahLst/>
            <a:cxnLst/>
            <a:rect l="l" t="t" r="r" b="b"/>
            <a:pathLst>
              <a:path w="480817" h="480817">
                <a:moveTo>
                  <a:pt x="0" y="0"/>
                </a:moveTo>
                <a:lnTo>
                  <a:pt x="480817" y="0"/>
                </a:lnTo>
                <a:lnTo>
                  <a:pt x="480817" y="480817"/>
                </a:lnTo>
                <a:lnTo>
                  <a:pt x="0" y="4808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589060" y="6445369"/>
            <a:ext cx="4114800" cy="650887"/>
          </a:xfrm>
          <a:custGeom>
            <a:avLst/>
            <a:gdLst/>
            <a:ahLst/>
            <a:cxnLst/>
            <a:rect l="l" t="t" r="r" b="b"/>
            <a:pathLst>
              <a:path w="4114800" h="650887">
                <a:moveTo>
                  <a:pt x="0" y="0"/>
                </a:moveTo>
                <a:lnTo>
                  <a:pt x="4114800" y="0"/>
                </a:lnTo>
                <a:lnTo>
                  <a:pt x="4114800" y="650886"/>
                </a:lnTo>
                <a:lnTo>
                  <a:pt x="0" y="6508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431761" y="6454204"/>
            <a:ext cx="4204703" cy="1100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17"/>
              </a:lnSpc>
            </a:pPr>
            <a:r>
              <a:rPr lang="en-US" sz="3155" dirty="0" err="1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코코트</a:t>
            </a:r>
            <a:endParaRPr lang="en-US" sz="3155" dirty="0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4417"/>
              </a:lnSpc>
              <a:spcBef>
                <a:spcPct val="0"/>
              </a:spcBef>
            </a:pPr>
            <a:endParaRPr lang="en-US" sz="3155" dirty="0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041149" y="9531308"/>
            <a:ext cx="5190630" cy="1021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 spc="991">
                <a:solidFill>
                  <a:srgbClr val="FFFFFF"/>
                </a:solidFill>
                <a:latin typeface="TDTD가온"/>
                <a:ea typeface="TDTD가온"/>
                <a:cs typeface="TDTD가온"/>
                <a:sym typeface="TDTD가온"/>
              </a:rPr>
              <a:t>DSWU CORNER</a:t>
            </a:r>
          </a:p>
          <a:p>
            <a:pPr algn="ctr">
              <a:lnSpc>
                <a:spcPts val="4059"/>
              </a:lnSpc>
              <a:spcBef>
                <a:spcPct val="0"/>
              </a:spcBef>
            </a:pPr>
            <a:endParaRPr lang="en-US" sz="2899" spc="991">
              <a:solidFill>
                <a:srgbClr val="FFFFFF"/>
              </a:solidFill>
              <a:latin typeface="TDTD가온"/>
              <a:ea typeface="TDTD가온"/>
              <a:cs typeface="TDTD가온"/>
              <a:sym typeface="TDTD가온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28700" y="5199313"/>
            <a:ext cx="8348709" cy="464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 dirty="0" smtClean="0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AWS, GCP, AZURE </a:t>
            </a:r>
            <a:r>
              <a:rPr lang="en-US" sz="2699" dirty="0" err="1" smtClean="0">
                <a:solidFill>
                  <a:srgbClr val="FB9D9D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YD소망"/>
                <a:sym typeface="YD소망"/>
              </a:rPr>
              <a:t>비교</a:t>
            </a:r>
            <a:endParaRPr lang="en-US" sz="2699" dirty="0">
              <a:solidFill>
                <a:srgbClr val="FB9D9D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YD소망"/>
              <a:sym typeface="YD소망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75570" y="1207349"/>
            <a:ext cx="9135860" cy="7491405"/>
          </a:xfrm>
          <a:custGeom>
            <a:avLst/>
            <a:gdLst/>
            <a:ahLst/>
            <a:cxnLst/>
            <a:rect l="l" t="t" r="r" b="b"/>
            <a:pathLst>
              <a:path w="9135860" h="7491405">
                <a:moveTo>
                  <a:pt x="0" y="0"/>
                </a:moveTo>
                <a:lnTo>
                  <a:pt x="9135860" y="0"/>
                </a:lnTo>
                <a:lnTo>
                  <a:pt x="9135860" y="7491405"/>
                </a:lnTo>
                <a:lnTo>
                  <a:pt x="0" y="74914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3475" y="3460231"/>
            <a:ext cx="8234825" cy="5155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7"/>
              </a:lnSpc>
            </a:pP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💡 왜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클라우드를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배워야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할까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?</a:t>
            </a:r>
          </a:p>
          <a:p>
            <a:pPr algn="ctr">
              <a:lnSpc>
                <a:spcPts val="4137"/>
              </a:lnSpc>
            </a:pP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기업들은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점점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중심으로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이동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중!</a:t>
            </a:r>
          </a:p>
          <a:p>
            <a:pPr algn="ctr">
              <a:lnSpc>
                <a:spcPts val="4137"/>
              </a:lnSpc>
            </a:pP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스타트업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,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개인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개발자도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활용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필수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!</a:t>
            </a:r>
          </a:p>
          <a:p>
            <a:pPr algn="ctr">
              <a:lnSpc>
                <a:spcPts val="4137"/>
              </a:lnSpc>
            </a:pP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AWS, GCP, Azure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무료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크레딧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활용해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직접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9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체험해보자</a:t>
            </a:r>
            <a:r>
              <a:rPr lang="en-US" sz="29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!</a:t>
            </a:r>
          </a:p>
          <a:p>
            <a:pPr algn="ctr">
              <a:lnSpc>
                <a:spcPts val="4137"/>
              </a:lnSpc>
            </a:pPr>
            <a:endParaRPr lang="en-US" sz="2955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4137"/>
              </a:lnSpc>
            </a:pPr>
            <a:endParaRPr lang="en-US" sz="2955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3717"/>
              </a:lnSpc>
            </a:pPr>
            <a:r>
              <a:rPr lang="en-US" sz="26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🎯 "</a:t>
            </a:r>
            <a:r>
              <a:rPr lang="en-US" sz="26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어떤</a:t>
            </a:r>
            <a:r>
              <a:rPr lang="en-US" sz="26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6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클라우드를</a:t>
            </a:r>
            <a:r>
              <a:rPr lang="en-US" sz="26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6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선택할지는</a:t>
            </a:r>
            <a:r>
              <a:rPr lang="en-US" sz="26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6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여러분의</a:t>
            </a:r>
            <a:r>
              <a:rPr lang="en-US" sz="26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6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프로젝트에</a:t>
            </a:r>
            <a:r>
              <a:rPr lang="en-US" sz="26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6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따라</a:t>
            </a:r>
            <a:r>
              <a:rPr lang="en-US" sz="26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655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달라요</a:t>
            </a:r>
            <a:r>
              <a:rPr lang="en-US" sz="2655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!"</a:t>
            </a:r>
          </a:p>
          <a:p>
            <a:pPr algn="ctr">
              <a:lnSpc>
                <a:spcPts val="4137"/>
              </a:lnSpc>
              <a:spcBef>
                <a:spcPct val="0"/>
              </a:spcBef>
            </a:pPr>
            <a:endParaRPr lang="en-US" sz="2655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303525" y="77049"/>
            <a:ext cx="7364469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6F6A67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Copyright © 2024, designed by </a:t>
            </a:r>
            <a:r>
              <a:rPr lang="en-US" sz="2000" dirty="0" err="1">
                <a:solidFill>
                  <a:srgbClr val="6F6A67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마린</a:t>
            </a:r>
            <a:endParaRPr lang="en-US" sz="2000" dirty="0">
              <a:solidFill>
                <a:srgbClr val="6F6A67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800"/>
              </a:lnSpc>
            </a:pPr>
            <a:endParaRPr lang="en-US" sz="2000" dirty="0">
              <a:solidFill>
                <a:srgbClr val="6F6A67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-1586851" y="9498854"/>
            <a:ext cx="7364469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https://corner-ds.tistory.com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2502805" y="9800479"/>
            <a:ext cx="7364469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@cornerDSWU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95384" y="1389324"/>
            <a:ext cx="5631094" cy="772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  <a:spcBef>
                <a:spcPct val="0"/>
              </a:spcBef>
            </a:pPr>
            <a:r>
              <a:rPr lang="en-US" sz="4455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🚀 클라우드가 미래다!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6758" y="1393897"/>
            <a:ext cx="6063613" cy="980699"/>
            <a:chOff x="0" y="0"/>
            <a:chExt cx="1478524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78524" cy="245595"/>
            </a:xfrm>
            <a:custGeom>
              <a:avLst/>
              <a:gdLst/>
              <a:ahLst/>
              <a:cxnLst/>
              <a:rect l="l" t="t" r="r" b="b"/>
              <a:pathLst>
                <a:path w="1478524" h="245595">
                  <a:moveTo>
                    <a:pt x="0" y="0"/>
                  </a:moveTo>
                  <a:lnTo>
                    <a:pt x="1478524" y="0"/>
                  </a:lnTo>
                  <a:lnTo>
                    <a:pt x="1478524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478524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3690913" y="5848048"/>
            <a:ext cx="3290061" cy="3308106"/>
          </a:xfrm>
          <a:custGeom>
            <a:avLst/>
            <a:gdLst/>
            <a:ahLst/>
            <a:cxnLst/>
            <a:rect l="l" t="t" r="r" b="b"/>
            <a:pathLst>
              <a:path w="3290061" h="3308106">
                <a:moveTo>
                  <a:pt x="0" y="0"/>
                </a:moveTo>
                <a:lnTo>
                  <a:pt x="3290062" y="0"/>
                </a:lnTo>
                <a:lnTo>
                  <a:pt x="3290062" y="3308106"/>
                </a:lnTo>
                <a:lnTo>
                  <a:pt x="0" y="33081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385718" y="1434298"/>
            <a:ext cx="980699" cy="980699"/>
          </a:xfrm>
          <a:custGeom>
            <a:avLst/>
            <a:gdLst/>
            <a:ahLst/>
            <a:cxnLst/>
            <a:rect l="l" t="t" r="r" b="b"/>
            <a:pathLst>
              <a:path w="980699" h="980699">
                <a:moveTo>
                  <a:pt x="0" y="0"/>
                </a:moveTo>
                <a:lnTo>
                  <a:pt x="980698" y="0"/>
                </a:lnTo>
                <a:lnTo>
                  <a:pt x="980698" y="980699"/>
                </a:lnTo>
                <a:lnTo>
                  <a:pt x="0" y="9806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318641" y="1458543"/>
            <a:ext cx="5782087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  <a:spcBef>
                <a:spcPct val="0"/>
              </a:spcBef>
            </a:pP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💡 </a:t>
            </a:r>
            <a:r>
              <a:rPr lang="en-US" sz="44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</a:t>
            </a: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44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컴퓨팅이란</a:t>
            </a: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69407" y="2318278"/>
            <a:ext cx="7133075" cy="17312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endParaRPr dirty="0" smtClean="0">
              <a:latin typeface="IBM Plex Sans KR SemiBold" panose="020B0703050203000203" pitchFamily="50" charset="-127"/>
              <a:ea typeface="IBM Plex Sans KR SemiBold" panose="020B0703050203000203" pitchFamily="50" charset="-127"/>
            </a:endParaRPr>
          </a:p>
          <a:p>
            <a:pPr algn="ctr">
              <a:lnSpc>
                <a:spcPts val="4479"/>
              </a:lnSpc>
            </a:pPr>
            <a:r>
              <a:rPr lang="en-US" sz="3199" dirty="0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"</a:t>
            </a:r>
            <a:r>
              <a:rPr lang="en-US" sz="3199" dirty="0" err="1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인터넷을</a:t>
            </a:r>
            <a:r>
              <a:rPr lang="en-US" sz="3199" dirty="0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3199" dirty="0" err="1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통해</a:t>
            </a:r>
            <a:r>
              <a:rPr lang="en-US" sz="3199" dirty="0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IT </a:t>
            </a:r>
            <a:r>
              <a:rPr lang="en-US" sz="3199" dirty="0" err="1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자원을</a:t>
            </a:r>
            <a:r>
              <a:rPr lang="en-US" sz="3199" dirty="0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3199" dirty="0" err="1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제공하는</a:t>
            </a:r>
            <a:r>
              <a:rPr lang="en-US" sz="3199" dirty="0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3199" dirty="0" err="1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기술</a:t>
            </a:r>
            <a:r>
              <a:rPr lang="en-US" sz="3199" dirty="0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!"</a:t>
            </a:r>
          </a:p>
          <a:p>
            <a:pPr algn="ctr">
              <a:lnSpc>
                <a:spcPts val="4479"/>
              </a:lnSpc>
            </a:pPr>
            <a:endParaRPr lang="en-US" sz="31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384518" y="13961301"/>
            <a:ext cx="7517964" cy="320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Jeju Hallasan"/>
                <a:ea typeface="Jeju Hallasan"/>
                <a:cs typeface="Jeju Hallasan"/>
                <a:sym typeface="Jeju Hallasan"/>
              </a:rPr>
              <a:t>여기는 본문입니다. 사진을 넣으셔도 됩니다 :)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Jeju Hallasan"/>
                <a:ea typeface="Jeju Hallasan"/>
                <a:cs typeface="Jeju Hallasan"/>
                <a:sym typeface="Jeju Hallasan"/>
              </a:rPr>
              <a:t>위 소제목 뒤 배경은 소제목의 크기에 맞춰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Jeju Hallasan"/>
                <a:ea typeface="Jeju Hallasan"/>
                <a:cs typeface="Jeju Hallasan"/>
                <a:sym typeface="Jeju Hallasan"/>
              </a:rPr>
              <a:t>너비를 조절해주세요! 아래 아이콘은 예시입니다.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Jeju Hallasan"/>
              <a:ea typeface="Jeju Hallasan"/>
              <a:cs typeface="Jeju Hallasan"/>
              <a:sym typeface="Jeju Hallasan"/>
            </a:endParaR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Jeju Hallasan"/>
                <a:ea typeface="Jeju Hallasan"/>
                <a:cs typeface="Jeju Hallasan"/>
                <a:sym typeface="Jeju Hallasan"/>
              </a:rPr>
              <a:t>IBM Plex Sans KR SemiBold 30pt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Jeju Hallasan"/>
              <a:ea typeface="Jeju Hallasan"/>
              <a:cs typeface="Jeju Hallasan"/>
              <a:sym typeface="Jeju Hallasan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96311" y="4052082"/>
            <a:ext cx="9294376" cy="19492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서버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스토리지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데이터베이스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등 IT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자원을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인터넷을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통해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제공하는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기술</a:t>
            </a:r>
            <a:endParaRPr lang="en-US" sz="24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3780"/>
              </a:lnSpc>
            </a:pP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물리적인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서버를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직접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구축하는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대신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필요한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만큼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빌려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쓰는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방식</a:t>
            </a:r>
            <a:endParaRPr lang="en-US" sz="24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3780"/>
              </a:lnSpc>
            </a:pP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인터넷만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있으면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언제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어디서나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서버를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관리할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수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있다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.</a:t>
            </a:r>
          </a:p>
          <a:p>
            <a:pPr algn="ctr">
              <a:lnSpc>
                <a:spcPts val="3780"/>
              </a:lnSpc>
            </a:pPr>
            <a:endParaRPr lang="en-US" sz="24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12559" y="5288830"/>
            <a:ext cx="4158671" cy="3506045"/>
            <a:chOff x="0" y="0"/>
            <a:chExt cx="1299281" cy="109538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99281" cy="1095383"/>
            </a:xfrm>
            <a:custGeom>
              <a:avLst/>
              <a:gdLst/>
              <a:ahLst/>
              <a:cxnLst/>
              <a:rect l="l" t="t" r="r" b="b"/>
              <a:pathLst>
                <a:path w="1299281" h="1095383">
                  <a:moveTo>
                    <a:pt x="0" y="0"/>
                  </a:moveTo>
                  <a:lnTo>
                    <a:pt x="1299281" y="0"/>
                  </a:lnTo>
                  <a:lnTo>
                    <a:pt x="1299281" y="1095383"/>
                  </a:lnTo>
                  <a:lnTo>
                    <a:pt x="0" y="1095383"/>
                  </a:lnTo>
                  <a:close/>
                </a:path>
              </a:pathLst>
            </a:custGeom>
            <a:solidFill>
              <a:srgbClr val="FFA47D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5308445" y="5288830"/>
            <a:ext cx="4158671" cy="3506045"/>
            <a:chOff x="0" y="0"/>
            <a:chExt cx="1299281" cy="109538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99281" cy="1095383"/>
            </a:xfrm>
            <a:custGeom>
              <a:avLst/>
              <a:gdLst/>
              <a:ahLst/>
              <a:cxnLst/>
              <a:rect l="l" t="t" r="r" b="b"/>
              <a:pathLst>
                <a:path w="1299281" h="1095383">
                  <a:moveTo>
                    <a:pt x="0" y="0"/>
                  </a:moveTo>
                  <a:lnTo>
                    <a:pt x="1299281" y="0"/>
                  </a:lnTo>
                  <a:lnTo>
                    <a:pt x="1299281" y="1095383"/>
                  </a:lnTo>
                  <a:lnTo>
                    <a:pt x="0" y="1095383"/>
                  </a:lnTo>
                  <a:close/>
                </a:path>
              </a:pathLst>
            </a:custGeom>
            <a:solidFill>
              <a:srgbClr val="7CCFF8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196759" y="1393897"/>
            <a:ext cx="5486556" cy="980699"/>
            <a:chOff x="0" y="0"/>
            <a:chExt cx="1373992" cy="24559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73992" cy="245595"/>
            </a:xfrm>
            <a:custGeom>
              <a:avLst/>
              <a:gdLst/>
              <a:ahLst/>
              <a:cxnLst/>
              <a:rect l="l" t="t" r="r" b="b"/>
              <a:pathLst>
                <a:path w="1373992" h="245595">
                  <a:moveTo>
                    <a:pt x="0" y="0"/>
                  </a:moveTo>
                  <a:lnTo>
                    <a:pt x="1373992" y="0"/>
                  </a:lnTo>
                  <a:lnTo>
                    <a:pt x="1373992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373992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 rot="-499995">
            <a:off x="2388270" y="5101765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2" y="0"/>
                </a:lnTo>
                <a:lnTo>
                  <a:pt x="1449092" y="374129"/>
                </a:lnTo>
                <a:lnTo>
                  <a:pt x="0" y="37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5308445" y="5398781"/>
            <a:ext cx="1418433" cy="904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02</a:t>
            </a:r>
          </a:p>
        </p:txBody>
      </p:sp>
      <p:sp>
        <p:nvSpPr>
          <p:cNvPr id="14" name="Freeform 14"/>
          <p:cNvSpPr/>
          <p:nvPr/>
        </p:nvSpPr>
        <p:spPr>
          <a:xfrm rot="-499995">
            <a:off x="6702776" y="5101765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3" y="0"/>
                </a:lnTo>
                <a:lnTo>
                  <a:pt x="1449093" y="374129"/>
                </a:lnTo>
                <a:lnTo>
                  <a:pt x="0" y="3741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5058731" y="2924505"/>
            <a:ext cx="4328976" cy="2123904"/>
          </a:xfrm>
          <a:custGeom>
            <a:avLst/>
            <a:gdLst/>
            <a:ahLst/>
            <a:cxnLst/>
            <a:rect l="l" t="t" r="r" b="b"/>
            <a:pathLst>
              <a:path w="4328976" h="2123904">
                <a:moveTo>
                  <a:pt x="0" y="0"/>
                </a:moveTo>
                <a:lnTo>
                  <a:pt x="4328975" y="0"/>
                </a:lnTo>
                <a:lnTo>
                  <a:pt x="4328975" y="2123904"/>
                </a:lnTo>
                <a:lnTo>
                  <a:pt x="0" y="21239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912559" y="5398781"/>
            <a:ext cx="1312496" cy="904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01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96759" y="1414015"/>
            <a:ext cx="5447014" cy="1562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  <a:spcBef>
                <a:spcPct val="0"/>
              </a:spcBef>
            </a:pP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왜 </a:t>
            </a:r>
            <a:r>
              <a:rPr lang="en-US" sz="44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클라우드가</a:t>
            </a: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44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필요할까</a:t>
            </a: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?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2627177"/>
            <a:ext cx="52578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💡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온프레미스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vs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비교</a:t>
            </a:r>
            <a:endParaRPr lang="en-US" sz="30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412711" y="6303429"/>
            <a:ext cx="3950137" cy="2415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서버를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빌려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사용</a:t>
            </a:r>
            <a:endParaRPr lang="en-US" sz="24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3779"/>
              </a:lnSpc>
            </a:pP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필요한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만큼만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)</a:t>
            </a:r>
          </a:p>
          <a:p>
            <a:pPr algn="ctr">
              <a:lnSpc>
                <a:spcPts val="3779"/>
              </a:lnSpc>
            </a:pP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유지보수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필요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없음</a:t>
            </a:r>
            <a:endParaRPr lang="en-US" sz="2400" dirty="0" smtClean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3779"/>
              </a:lnSpc>
            </a:pPr>
            <a:r>
              <a:rPr lang="en-US" sz="2400" dirty="0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자동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관리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)</a:t>
            </a:r>
          </a:p>
          <a:p>
            <a:pPr algn="ctr">
              <a:lnSpc>
                <a:spcPts val="3779"/>
              </a:lnSpc>
            </a:pP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언제든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쉽게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확장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가능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!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67644" y="6420065"/>
            <a:ext cx="3248501" cy="2061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직접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서버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구매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및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구축</a:t>
            </a:r>
            <a:endParaRPr lang="en-US" sz="24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4059"/>
              </a:lnSpc>
            </a:pP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초기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비용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💰이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높음</a:t>
            </a:r>
            <a:endParaRPr lang="en-US" sz="24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4059"/>
              </a:lnSpc>
            </a:pP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유지보수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🛠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필요</a:t>
            </a:r>
            <a:endParaRPr lang="en-US" sz="24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4059"/>
              </a:lnSpc>
            </a:pP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확장</a:t>
            </a:r>
            <a:r>
              <a:rPr lang="en-US" sz="24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🚀이 </a:t>
            </a:r>
            <a:r>
              <a:rPr lang="en-US" sz="24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어려움</a:t>
            </a:r>
            <a:endParaRPr lang="en-US" sz="24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984994" y="5633814"/>
            <a:ext cx="2472526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온프레미스</a:t>
            </a:r>
            <a:endParaRPr lang="en-US" sz="35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6726878" y="5564688"/>
            <a:ext cx="1889313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</a:t>
            </a:r>
            <a:endParaRPr lang="en-US" sz="35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367644" y="3103427"/>
            <a:ext cx="3944541" cy="630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기존</a:t>
            </a:r>
            <a:r>
              <a:rPr lang="en-US" sz="1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방식</a:t>
            </a:r>
            <a:r>
              <a:rPr lang="en-US" sz="1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온프레미스</a:t>
            </a:r>
            <a:r>
              <a:rPr lang="en-US" sz="1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) vs </a:t>
            </a:r>
            <a:r>
              <a:rPr lang="en-US" sz="1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</a:t>
            </a:r>
            <a:r>
              <a:rPr lang="en-US" sz="1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, </a:t>
            </a:r>
            <a:endParaRPr lang="en-US" sz="1800" dirty="0" smtClean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520"/>
              </a:lnSpc>
            </a:pPr>
            <a:r>
              <a:rPr lang="en-US" sz="1800" dirty="0" err="1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뭐가</a:t>
            </a:r>
            <a:r>
              <a:rPr lang="en-US" sz="1800" dirty="0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다를까</a:t>
            </a:r>
            <a:r>
              <a:rPr lang="en-US" sz="1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?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788264" y="4782294"/>
            <a:ext cx="1912775" cy="205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"/>
              </a:lnSpc>
            </a:pPr>
            <a:r>
              <a:rPr lang="en-US" sz="6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출처</a:t>
            </a:r>
            <a:r>
              <a:rPr lang="en-US" sz="600" dirty="0" err="1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:https</a:t>
            </a:r>
            <a:r>
              <a:rPr lang="en-US" sz="6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://blog.naver.com/gmldls2004/222718893578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64775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6758" y="1407752"/>
            <a:ext cx="7977511" cy="980699"/>
            <a:chOff x="0" y="0"/>
            <a:chExt cx="1797746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97746" cy="245595"/>
            </a:xfrm>
            <a:custGeom>
              <a:avLst/>
              <a:gdLst/>
              <a:ahLst/>
              <a:cxnLst/>
              <a:rect l="l" t="t" r="r" b="b"/>
              <a:pathLst>
                <a:path w="1797746" h="245595">
                  <a:moveTo>
                    <a:pt x="0" y="0"/>
                  </a:moveTo>
                  <a:lnTo>
                    <a:pt x="1797746" y="0"/>
                  </a:lnTo>
                  <a:lnTo>
                    <a:pt x="1797746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97746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196759" y="3337307"/>
            <a:ext cx="8061541" cy="3900409"/>
          </a:xfrm>
          <a:custGeom>
            <a:avLst/>
            <a:gdLst/>
            <a:ahLst/>
            <a:cxnLst/>
            <a:rect l="l" t="t" r="r" b="b"/>
            <a:pathLst>
              <a:path w="8061541" h="3900409">
                <a:moveTo>
                  <a:pt x="0" y="0"/>
                </a:moveTo>
                <a:lnTo>
                  <a:pt x="8061541" y="0"/>
                </a:lnTo>
                <a:lnTo>
                  <a:pt x="8061541" y="3900410"/>
                </a:lnTo>
                <a:lnTo>
                  <a:pt x="0" y="39004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112729" y="1503206"/>
            <a:ext cx="8061541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  <a:spcBef>
                <a:spcPct val="0"/>
              </a:spcBef>
            </a:pP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💡 </a:t>
            </a:r>
            <a:r>
              <a:rPr lang="en-US" sz="44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</a:t>
            </a: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44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서비스의</a:t>
            </a: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3가지 </a:t>
            </a:r>
            <a:r>
              <a:rPr lang="en-US" sz="44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유형</a:t>
            </a:r>
            <a:endParaRPr lang="en-US" sz="4455" dirty="0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602805" y="2545462"/>
            <a:ext cx="3369495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IaaS  vs PaaS vs SaaS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544725" y="8978279"/>
            <a:ext cx="1266240" cy="202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"/>
              </a:lnSpc>
            </a:pPr>
            <a:r>
              <a:rPr lang="en-US" sz="6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출처</a:t>
            </a:r>
            <a:r>
              <a:rPr lang="en-US" sz="6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: https://inside.nhn.com/tech/173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37066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421607"/>
            <a:ext cx="7924799" cy="980699"/>
            <a:chOff x="0" y="0"/>
            <a:chExt cx="1797746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97746" cy="245595"/>
            </a:xfrm>
            <a:custGeom>
              <a:avLst/>
              <a:gdLst/>
              <a:ahLst/>
              <a:cxnLst/>
              <a:rect l="l" t="t" r="r" b="b"/>
              <a:pathLst>
                <a:path w="1797746" h="245595">
                  <a:moveTo>
                    <a:pt x="0" y="0"/>
                  </a:moveTo>
                  <a:lnTo>
                    <a:pt x="1797746" y="0"/>
                  </a:lnTo>
                  <a:lnTo>
                    <a:pt x="1797746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97746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03194" y="3784708"/>
            <a:ext cx="4788606" cy="1038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10209" lvl="1" indent="-205105" algn="ctr">
              <a:lnSpc>
                <a:spcPts val="2659"/>
              </a:lnSpc>
              <a:buFont typeface="Arial"/>
              <a:buChar char="•"/>
            </a:pP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서버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,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스토리지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등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인프라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제공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marL="410209" lvl="1" indent="-205105" algn="ctr">
              <a:lnSpc>
                <a:spcPts val="2659"/>
              </a:lnSpc>
              <a:buFont typeface="Arial"/>
              <a:buChar char="•"/>
            </a:pP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예시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: AWS EC2, GCP Compute Engine</a:t>
            </a:r>
          </a:p>
          <a:p>
            <a:pPr algn="ctr">
              <a:lnSpc>
                <a:spcPts val="2659"/>
              </a:lnSpc>
            </a:pP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9" name="AutoShape 9"/>
          <p:cNvSpPr/>
          <p:nvPr/>
        </p:nvSpPr>
        <p:spPr>
          <a:xfrm flipV="1">
            <a:off x="1028700" y="4784198"/>
            <a:ext cx="5760720" cy="1905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3434514" y="5738495"/>
            <a:ext cx="5760783" cy="1038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10209" lvl="1" indent="-205105" algn="ctr">
              <a:lnSpc>
                <a:spcPts val="2659"/>
              </a:lnSpc>
              <a:buFont typeface="Arial"/>
              <a:buChar char="•"/>
            </a:pP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개발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환경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(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플랫폼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)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제공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marL="410209" lvl="1" indent="-205105" algn="ctr">
              <a:lnSpc>
                <a:spcPts val="2659"/>
              </a:lnSpc>
              <a:buFont typeface="Arial"/>
              <a:buChar char="•"/>
            </a:pP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예시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: AWS Elastic Beanstalk, GCP App Engine</a:t>
            </a:r>
          </a:p>
          <a:p>
            <a:pPr algn="ctr">
              <a:lnSpc>
                <a:spcPts val="2659"/>
              </a:lnSpc>
            </a:pP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1" name="AutoShape 11"/>
          <p:cNvSpPr/>
          <p:nvPr/>
        </p:nvSpPr>
        <p:spPr>
          <a:xfrm flipV="1">
            <a:off x="3434578" y="6652895"/>
            <a:ext cx="5760720" cy="1905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2" name="Freeform 12"/>
          <p:cNvSpPr/>
          <p:nvPr/>
        </p:nvSpPr>
        <p:spPr>
          <a:xfrm>
            <a:off x="6789420" y="2943628"/>
            <a:ext cx="2667781" cy="1777409"/>
          </a:xfrm>
          <a:custGeom>
            <a:avLst/>
            <a:gdLst/>
            <a:ahLst/>
            <a:cxnLst/>
            <a:rect l="l" t="t" r="r" b="b"/>
            <a:pathLst>
              <a:path w="2667781" h="1777409">
                <a:moveTo>
                  <a:pt x="0" y="0"/>
                </a:moveTo>
                <a:lnTo>
                  <a:pt x="2667781" y="0"/>
                </a:lnTo>
                <a:lnTo>
                  <a:pt x="2667781" y="1777409"/>
                </a:lnTo>
                <a:lnTo>
                  <a:pt x="0" y="17774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716059" y="5250922"/>
            <a:ext cx="2667781" cy="1777409"/>
          </a:xfrm>
          <a:custGeom>
            <a:avLst/>
            <a:gdLst/>
            <a:ahLst/>
            <a:cxnLst/>
            <a:rect l="l" t="t" r="r" b="b"/>
            <a:pathLst>
              <a:path w="2667781" h="1777409">
                <a:moveTo>
                  <a:pt x="0" y="0"/>
                </a:moveTo>
                <a:lnTo>
                  <a:pt x="2667782" y="0"/>
                </a:lnTo>
                <a:lnTo>
                  <a:pt x="2667782" y="1777410"/>
                </a:lnTo>
                <a:lnTo>
                  <a:pt x="0" y="17774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5991799" y="7309485"/>
            <a:ext cx="2515796" cy="1676149"/>
          </a:xfrm>
          <a:custGeom>
            <a:avLst/>
            <a:gdLst/>
            <a:ahLst/>
            <a:cxnLst/>
            <a:rect l="l" t="t" r="r" b="b"/>
            <a:pathLst>
              <a:path w="2515796" h="1676149">
                <a:moveTo>
                  <a:pt x="0" y="0"/>
                </a:moveTo>
                <a:lnTo>
                  <a:pt x="2515796" y="0"/>
                </a:lnTo>
                <a:lnTo>
                  <a:pt x="2515796" y="1676149"/>
                </a:lnTo>
                <a:lnTo>
                  <a:pt x="0" y="16761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737453" y="7060206"/>
            <a:ext cx="1312496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lacial Indifference Bold"/>
                <a:sym typeface="Glacial Indifference Bold"/>
              </a:rPr>
              <a:t>03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839867" y="4881472"/>
            <a:ext cx="1418433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lacial Indifference Bold"/>
                <a:sym typeface="Glacial Indifference Bold"/>
              </a:rPr>
              <a:t>02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37453" y="2694480"/>
            <a:ext cx="1312496" cy="915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05"/>
              </a:lnSpc>
              <a:spcBef>
                <a:spcPct val="0"/>
              </a:spcBef>
            </a:pPr>
            <a:r>
              <a:rPr lang="en-US" sz="5289" b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Glacial Indifference Bold"/>
                <a:sym typeface="Glacial Indifference Bold"/>
              </a:rPr>
              <a:t>01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-500423" y="1484099"/>
            <a:ext cx="10804741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37"/>
              </a:lnSpc>
              <a:spcBef>
                <a:spcPct val="0"/>
              </a:spcBef>
            </a:pP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💡 </a:t>
            </a:r>
            <a:r>
              <a:rPr lang="en-US" sz="44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</a:t>
            </a: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44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서비스의</a:t>
            </a:r>
            <a:r>
              <a:rPr lang="en-US" sz="44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3가지 </a:t>
            </a:r>
            <a:r>
              <a:rPr lang="en-US" sz="44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유형</a:t>
            </a:r>
            <a:endParaRPr lang="en-US" sz="4455" dirty="0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2132328" y="2984244"/>
            <a:ext cx="4328517" cy="397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IaaS (Infrastructure as a Service)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000500" y="5241397"/>
            <a:ext cx="3920945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PaaS (Platform as a Service)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049950" y="7347585"/>
            <a:ext cx="3941849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SaaS (Software as a Service)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28680" y="7917229"/>
            <a:ext cx="3791020" cy="1038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10209" lvl="1" indent="-205105" algn="ctr">
              <a:lnSpc>
                <a:spcPts val="2659"/>
              </a:lnSpc>
              <a:buFont typeface="Arial"/>
              <a:buChar char="•"/>
            </a:pP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소프트웨어를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바로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사용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marL="410209" lvl="1" indent="-205105" algn="ctr">
              <a:lnSpc>
                <a:spcPts val="2659"/>
              </a:lnSpc>
              <a:buFont typeface="Arial"/>
              <a:buChar char="•"/>
            </a:pP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예시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: Google Drive, Dropbox</a:t>
            </a:r>
          </a:p>
          <a:p>
            <a:pPr algn="ctr">
              <a:lnSpc>
                <a:spcPts val="2659"/>
              </a:lnSpc>
            </a:pP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757810" y="8978279"/>
            <a:ext cx="2840071" cy="205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"/>
              </a:lnSpc>
            </a:pPr>
            <a:r>
              <a:rPr lang="en-US" sz="6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출처</a:t>
            </a:r>
            <a:r>
              <a:rPr lang="en-US" sz="6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: https://inside.nhn.co출처: https://litslink.com/blog/saas-paas-iaasm/tech/173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64776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6759" y="1393897"/>
            <a:ext cx="7890904" cy="980699"/>
            <a:chOff x="0" y="0"/>
            <a:chExt cx="1976110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76110" cy="245595"/>
            </a:xfrm>
            <a:custGeom>
              <a:avLst/>
              <a:gdLst/>
              <a:ahLst/>
              <a:cxnLst/>
              <a:rect l="l" t="t" r="r" b="b"/>
              <a:pathLst>
                <a:path w="1976110" h="245595">
                  <a:moveTo>
                    <a:pt x="0" y="0"/>
                  </a:moveTo>
                  <a:lnTo>
                    <a:pt x="1976110" y="0"/>
                  </a:lnTo>
                  <a:lnTo>
                    <a:pt x="1976110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976110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96759" y="3460643"/>
            <a:ext cx="5934670" cy="5230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19"/>
              </a:lnSpc>
            </a:pP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AWS (Amazon Web Services) </a:t>
            </a:r>
          </a:p>
          <a:p>
            <a:pPr algn="l">
              <a:lnSpc>
                <a:spcPts val="4619"/>
              </a:lnSpc>
            </a:pP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–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업계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1위,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다양한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서비스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제공</a:t>
            </a:r>
            <a:endParaRPr lang="en-US" sz="28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l">
              <a:lnSpc>
                <a:spcPts val="4619"/>
              </a:lnSpc>
            </a:pPr>
            <a:endParaRPr lang="en-US" sz="28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l">
              <a:lnSpc>
                <a:spcPts val="4619"/>
              </a:lnSpc>
            </a:pP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GCP (Google Cloud Platform) </a:t>
            </a:r>
          </a:p>
          <a:p>
            <a:pPr algn="l">
              <a:lnSpc>
                <a:spcPts val="4619"/>
              </a:lnSpc>
            </a:pP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– AI 및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데이터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분석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강점</a:t>
            </a:r>
            <a:endParaRPr lang="en-US" sz="28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l">
              <a:lnSpc>
                <a:spcPts val="4619"/>
              </a:lnSpc>
            </a:pPr>
            <a:endParaRPr lang="en-US" sz="28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l">
              <a:lnSpc>
                <a:spcPts val="4619"/>
              </a:lnSpc>
            </a:pP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Azure (Microsoft Azure) </a:t>
            </a:r>
          </a:p>
          <a:p>
            <a:pPr algn="l">
              <a:lnSpc>
                <a:spcPts val="4619"/>
              </a:lnSpc>
            </a:pP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– MS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제품과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연동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최적화</a:t>
            </a:r>
            <a:endParaRPr lang="en-US" sz="28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l">
              <a:lnSpc>
                <a:spcPts val="4200"/>
              </a:lnSpc>
            </a:pPr>
            <a:endParaRPr lang="en-US" sz="2800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5455658" y="5818878"/>
            <a:ext cx="3351543" cy="518471"/>
          </a:xfrm>
          <a:custGeom>
            <a:avLst/>
            <a:gdLst/>
            <a:ahLst/>
            <a:cxnLst/>
            <a:rect l="l" t="t" r="r" b="b"/>
            <a:pathLst>
              <a:path w="3351543" h="518471">
                <a:moveTo>
                  <a:pt x="0" y="0"/>
                </a:moveTo>
                <a:lnTo>
                  <a:pt x="3351542" y="0"/>
                </a:lnTo>
                <a:lnTo>
                  <a:pt x="3351542" y="518471"/>
                </a:lnTo>
                <a:lnTo>
                  <a:pt x="0" y="5184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7131429" y="4044998"/>
            <a:ext cx="1513422" cy="908053"/>
          </a:xfrm>
          <a:custGeom>
            <a:avLst/>
            <a:gdLst/>
            <a:ahLst/>
            <a:cxnLst/>
            <a:rect l="l" t="t" r="r" b="b"/>
            <a:pathLst>
              <a:path w="1513422" h="908053">
                <a:moveTo>
                  <a:pt x="0" y="0"/>
                </a:moveTo>
                <a:lnTo>
                  <a:pt x="1513422" y="0"/>
                </a:lnTo>
                <a:lnTo>
                  <a:pt x="1513422" y="908054"/>
                </a:lnTo>
                <a:lnTo>
                  <a:pt x="0" y="9080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7284161" y="7003177"/>
            <a:ext cx="1207959" cy="1140850"/>
          </a:xfrm>
          <a:custGeom>
            <a:avLst/>
            <a:gdLst/>
            <a:ahLst/>
            <a:cxnLst/>
            <a:rect l="l" t="t" r="r" b="b"/>
            <a:pathLst>
              <a:path w="1207959" h="1140850">
                <a:moveTo>
                  <a:pt x="0" y="0"/>
                </a:moveTo>
                <a:lnTo>
                  <a:pt x="1207958" y="0"/>
                </a:lnTo>
                <a:lnTo>
                  <a:pt x="1207958" y="1140850"/>
                </a:lnTo>
                <a:lnTo>
                  <a:pt x="0" y="114085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866524" y="1468068"/>
            <a:ext cx="8553952" cy="754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97"/>
              </a:lnSpc>
              <a:spcBef>
                <a:spcPct val="0"/>
              </a:spcBef>
            </a:pPr>
            <a:r>
              <a:rPr lang="en-US" sz="4000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</a:t>
            </a:r>
            <a:r>
              <a:rPr lang="en-US" sz="4000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3대장! AWS, GCP, Azure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158087" y="2553863"/>
            <a:ext cx="5968246" cy="550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</a:pP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현재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시장을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주도하는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3대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기업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!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418746" y="8978279"/>
            <a:ext cx="3518198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"/>
              </a:lnSpc>
            </a:pPr>
            <a:r>
              <a:rPr lang="en-US" sz="6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출처</a:t>
            </a:r>
            <a:r>
              <a:rPr lang="en-US" sz="6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: https://namu.wiki/w/%EB%82%98%EB%AC%B4%EC%9C%84%ED%82%A4:%EB%8C%80%EB%AC%B8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12162" y="1393897"/>
            <a:ext cx="5831209" cy="980699"/>
            <a:chOff x="0" y="0"/>
            <a:chExt cx="1460303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60303" cy="245595"/>
            </a:xfrm>
            <a:custGeom>
              <a:avLst/>
              <a:gdLst/>
              <a:ahLst/>
              <a:cxnLst/>
              <a:rect l="l" t="t" r="r" b="b"/>
              <a:pathLst>
                <a:path w="1460303" h="245595">
                  <a:moveTo>
                    <a:pt x="0" y="0"/>
                  </a:moveTo>
                  <a:lnTo>
                    <a:pt x="1460303" y="0"/>
                  </a:lnTo>
                  <a:lnTo>
                    <a:pt x="1460303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460303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34046" y="1468068"/>
            <a:ext cx="5575862" cy="1536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97"/>
              </a:lnSpc>
              <a:spcBef>
                <a:spcPct val="0"/>
              </a:spcBef>
            </a:pPr>
            <a:r>
              <a:rPr lang="en-US" sz="4355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AWS – 클라우드 업계 1위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51389" y="3098302"/>
            <a:ext cx="8784221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💡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AWS는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전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세계에서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가장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많이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사용되는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클라우드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서비스</a:t>
            </a:r>
            <a:r>
              <a:rPr lang="en-US" sz="28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84518" y="13961301"/>
            <a:ext cx="7517964" cy="320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여기는 본문입니다. 사진을 넣으셔도 됩니다 :)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위 소제목 뒤 배경은 소제목의 크기에 맞춰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너비를 조절해주세요! 아래 아이콘은 예시입니다.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IBM Plex Sans KR SemiBold 30pt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888339" y="4503020"/>
            <a:ext cx="4158671" cy="2839683"/>
            <a:chOff x="0" y="0"/>
            <a:chExt cx="1299281" cy="76291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99281" cy="762919"/>
            </a:xfrm>
            <a:custGeom>
              <a:avLst/>
              <a:gdLst/>
              <a:ahLst/>
              <a:cxnLst/>
              <a:rect l="l" t="t" r="r" b="b"/>
              <a:pathLst>
                <a:path w="1299281" h="762919">
                  <a:moveTo>
                    <a:pt x="0" y="0"/>
                  </a:moveTo>
                  <a:lnTo>
                    <a:pt x="1299281" y="0"/>
                  </a:lnTo>
                  <a:lnTo>
                    <a:pt x="1299281" y="762919"/>
                  </a:lnTo>
                  <a:lnTo>
                    <a:pt x="0" y="762919"/>
                  </a:lnTo>
                  <a:close/>
                </a:path>
              </a:pathLst>
            </a:custGeom>
            <a:solidFill>
              <a:srgbClr val="FFA47D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844104" y="5597030"/>
            <a:ext cx="4202906" cy="1384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✅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글로벌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서버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많음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(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빠른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속도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&amp;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안정성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)</a:t>
            </a:r>
          </a:p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✅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다양한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서비스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제공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endParaRPr lang="en-US" sz="1899" dirty="0" smtClean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 dirty="0" smtClean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(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EC2, S3, Lambda 등)</a:t>
            </a:r>
          </a:p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✅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기업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,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스타트업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모두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활용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5284225" y="4503021"/>
            <a:ext cx="4158671" cy="2839682"/>
            <a:chOff x="0" y="0"/>
            <a:chExt cx="1299281" cy="7629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99281" cy="762919"/>
            </a:xfrm>
            <a:custGeom>
              <a:avLst/>
              <a:gdLst/>
              <a:ahLst/>
              <a:cxnLst/>
              <a:rect l="l" t="t" r="r" b="b"/>
              <a:pathLst>
                <a:path w="1299281" h="762919">
                  <a:moveTo>
                    <a:pt x="0" y="0"/>
                  </a:moveTo>
                  <a:lnTo>
                    <a:pt x="1299281" y="0"/>
                  </a:lnTo>
                  <a:lnTo>
                    <a:pt x="1299281" y="762919"/>
                  </a:lnTo>
                  <a:lnTo>
                    <a:pt x="0" y="762919"/>
                  </a:lnTo>
                  <a:close/>
                </a:path>
              </a:pathLst>
            </a:custGeom>
            <a:solidFill>
              <a:srgbClr val="7CCFF8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5479143" y="5789694"/>
            <a:ext cx="3847919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❌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가격이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비싼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편</a:t>
            </a:r>
          </a:p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❌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인터페이스가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복잡해서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학습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필요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7" name="Freeform 17"/>
          <p:cNvSpPr/>
          <p:nvPr/>
        </p:nvSpPr>
        <p:spPr>
          <a:xfrm rot="-499995">
            <a:off x="2364050" y="4315957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3" y="0"/>
                </a:lnTo>
                <a:lnTo>
                  <a:pt x="1449093" y="374129"/>
                </a:lnTo>
                <a:lnTo>
                  <a:pt x="0" y="37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rot="-499995">
            <a:off x="6678557" y="4315957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2" y="0"/>
                </a:lnTo>
                <a:lnTo>
                  <a:pt x="1449092" y="374129"/>
                </a:lnTo>
                <a:lnTo>
                  <a:pt x="0" y="3741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009276" y="4801393"/>
            <a:ext cx="1799084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35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장점</a:t>
            </a:r>
            <a:endParaRPr lang="en-US" sz="35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390561" y="4777634"/>
            <a:ext cx="1684938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35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단점</a:t>
            </a:r>
            <a:endParaRPr lang="en-US" sz="35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1" name="Freeform 21"/>
          <p:cNvSpPr/>
          <p:nvPr/>
        </p:nvSpPr>
        <p:spPr>
          <a:xfrm>
            <a:off x="7203184" y="1306646"/>
            <a:ext cx="1513422" cy="908053"/>
          </a:xfrm>
          <a:custGeom>
            <a:avLst/>
            <a:gdLst/>
            <a:ahLst/>
            <a:cxnLst/>
            <a:rect l="l" t="t" r="r" b="b"/>
            <a:pathLst>
              <a:path w="1513422" h="908053">
                <a:moveTo>
                  <a:pt x="0" y="0"/>
                </a:moveTo>
                <a:lnTo>
                  <a:pt x="1513423" y="0"/>
                </a:lnTo>
                <a:lnTo>
                  <a:pt x="1513423" y="908054"/>
                </a:lnTo>
                <a:lnTo>
                  <a:pt x="0" y="9080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12162" y="1393897"/>
            <a:ext cx="7712738" cy="980699"/>
            <a:chOff x="0" y="0"/>
            <a:chExt cx="1653083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53083" cy="245595"/>
            </a:xfrm>
            <a:custGeom>
              <a:avLst/>
              <a:gdLst/>
              <a:ahLst/>
              <a:cxnLst/>
              <a:rect l="l" t="t" r="r" b="b"/>
              <a:pathLst>
                <a:path w="1653083" h="245595">
                  <a:moveTo>
                    <a:pt x="0" y="0"/>
                  </a:moveTo>
                  <a:lnTo>
                    <a:pt x="1653083" y="0"/>
                  </a:lnTo>
                  <a:lnTo>
                    <a:pt x="1653083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653083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34046" y="1468068"/>
            <a:ext cx="7362254" cy="7822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97"/>
              </a:lnSpc>
              <a:spcBef>
                <a:spcPct val="0"/>
              </a:spcBef>
            </a:pPr>
            <a:r>
              <a:rPr lang="en-US" sz="43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GCP – AI &amp; </a:t>
            </a:r>
            <a:r>
              <a:rPr lang="en-US" sz="43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데이터</a:t>
            </a:r>
            <a:r>
              <a:rPr lang="en-US" sz="43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43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분석</a:t>
            </a:r>
            <a:r>
              <a:rPr lang="en-US" sz="43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43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강점</a:t>
            </a:r>
            <a:endParaRPr lang="en-US" sz="4355" dirty="0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112643" y="2939103"/>
            <a:ext cx="6010027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💡 AI &amp;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빅데이터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분석에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강한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GCP!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84518" y="13961301"/>
            <a:ext cx="7517964" cy="320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여기는 본문입니다. 사진을 넣으셔도 됩니다 :)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위 소제목 뒤 배경은 소제목의 크기에 맞춰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너비를 조절해주세요! 아래 아이콘은 예시입니다.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IBM Plex Sans KR SemiBold 30pt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888339" y="4503021"/>
            <a:ext cx="4158671" cy="2690965"/>
            <a:chOff x="0" y="0"/>
            <a:chExt cx="1299281" cy="84073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99281" cy="840730"/>
            </a:xfrm>
            <a:custGeom>
              <a:avLst/>
              <a:gdLst/>
              <a:ahLst/>
              <a:cxnLst/>
              <a:rect l="l" t="t" r="r" b="b"/>
              <a:pathLst>
                <a:path w="1299281" h="840730">
                  <a:moveTo>
                    <a:pt x="0" y="0"/>
                  </a:moveTo>
                  <a:lnTo>
                    <a:pt x="1299281" y="0"/>
                  </a:lnTo>
                  <a:lnTo>
                    <a:pt x="1299281" y="840730"/>
                  </a:lnTo>
                  <a:lnTo>
                    <a:pt x="0" y="840730"/>
                  </a:lnTo>
                  <a:close/>
                </a:path>
              </a:pathLst>
            </a:custGeom>
            <a:solidFill>
              <a:srgbClr val="FFA47D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713484" y="5515675"/>
            <a:ext cx="4404173" cy="20774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✅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머신러닝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/AI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기능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(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TensorFlow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, Vertex AI)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강력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✅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가격이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비교적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저렴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✅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구글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서비스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(Gmail, YouTube)와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최적화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5284225" y="4503021"/>
            <a:ext cx="4158671" cy="2690965"/>
            <a:chOff x="0" y="0"/>
            <a:chExt cx="1299281" cy="84073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99281" cy="840730"/>
            </a:xfrm>
            <a:custGeom>
              <a:avLst/>
              <a:gdLst/>
              <a:ahLst/>
              <a:cxnLst/>
              <a:rect l="l" t="t" r="r" b="b"/>
              <a:pathLst>
                <a:path w="1299281" h="840730">
                  <a:moveTo>
                    <a:pt x="0" y="0"/>
                  </a:moveTo>
                  <a:lnTo>
                    <a:pt x="1299281" y="0"/>
                  </a:lnTo>
                  <a:lnTo>
                    <a:pt x="1299281" y="840730"/>
                  </a:lnTo>
                  <a:lnTo>
                    <a:pt x="0" y="840730"/>
                  </a:lnTo>
                  <a:close/>
                </a:path>
              </a:pathLst>
            </a:custGeom>
            <a:solidFill>
              <a:srgbClr val="7CCFF8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5560846" y="5732666"/>
            <a:ext cx="3487593" cy="1038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❌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AWS보다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서비스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수가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적음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❌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엔터프라이즈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(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대기업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)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고객이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</a:p>
          <a:p>
            <a:pPr algn="ctr">
              <a:lnSpc>
                <a:spcPts val="2659"/>
              </a:lnSpc>
            </a:pP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상대적으로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적음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7" name="Freeform 17"/>
          <p:cNvSpPr/>
          <p:nvPr/>
        </p:nvSpPr>
        <p:spPr>
          <a:xfrm rot="-499995">
            <a:off x="2364050" y="4315957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3" y="0"/>
                </a:lnTo>
                <a:lnTo>
                  <a:pt x="1449093" y="374129"/>
                </a:lnTo>
                <a:lnTo>
                  <a:pt x="0" y="37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rot="-499995">
            <a:off x="6678557" y="4315957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2" y="0"/>
                </a:lnTo>
                <a:lnTo>
                  <a:pt x="1449092" y="374129"/>
                </a:lnTo>
                <a:lnTo>
                  <a:pt x="0" y="3741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1849948" y="4859795"/>
            <a:ext cx="1951484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35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장점</a:t>
            </a:r>
            <a:endParaRPr lang="en-US" sz="35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462174" y="4874474"/>
            <a:ext cx="1684938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35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단점</a:t>
            </a:r>
            <a:endParaRPr lang="en-US" sz="35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1" name="Freeform 21"/>
          <p:cNvSpPr/>
          <p:nvPr/>
        </p:nvSpPr>
        <p:spPr>
          <a:xfrm>
            <a:off x="5906757" y="882922"/>
            <a:ext cx="3351543" cy="518471"/>
          </a:xfrm>
          <a:custGeom>
            <a:avLst/>
            <a:gdLst/>
            <a:ahLst/>
            <a:cxnLst/>
            <a:rect l="l" t="t" r="r" b="b"/>
            <a:pathLst>
              <a:path w="3351543" h="518471">
                <a:moveTo>
                  <a:pt x="0" y="0"/>
                </a:moveTo>
                <a:lnTo>
                  <a:pt x="3351543" y="0"/>
                </a:lnTo>
                <a:lnTo>
                  <a:pt x="3351543" y="518471"/>
                </a:lnTo>
                <a:lnTo>
                  <a:pt x="0" y="5184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9D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5570" y="578630"/>
            <a:ext cx="9135860" cy="8748843"/>
            <a:chOff x="0" y="0"/>
            <a:chExt cx="2406152" cy="2304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6152" cy="2304222"/>
            </a:xfrm>
            <a:custGeom>
              <a:avLst/>
              <a:gdLst/>
              <a:ahLst/>
              <a:cxnLst/>
              <a:rect l="l" t="t" r="r" b="b"/>
              <a:pathLst>
                <a:path w="2406152" h="2304222">
                  <a:moveTo>
                    <a:pt x="42371" y="0"/>
                  </a:moveTo>
                  <a:lnTo>
                    <a:pt x="2363781" y="0"/>
                  </a:lnTo>
                  <a:cubicBezTo>
                    <a:pt x="2375019" y="0"/>
                    <a:pt x="2385796" y="4464"/>
                    <a:pt x="2393742" y="12410"/>
                  </a:cubicBezTo>
                  <a:cubicBezTo>
                    <a:pt x="2401688" y="20356"/>
                    <a:pt x="2406152" y="31134"/>
                    <a:pt x="2406152" y="42371"/>
                  </a:cubicBezTo>
                  <a:lnTo>
                    <a:pt x="2406152" y="2261851"/>
                  </a:lnTo>
                  <a:cubicBezTo>
                    <a:pt x="2406152" y="2285252"/>
                    <a:pt x="2387182" y="2304222"/>
                    <a:pt x="2363781" y="2304222"/>
                  </a:cubicBezTo>
                  <a:lnTo>
                    <a:pt x="42371" y="2304222"/>
                  </a:lnTo>
                  <a:cubicBezTo>
                    <a:pt x="31134" y="2304222"/>
                    <a:pt x="20356" y="2299758"/>
                    <a:pt x="12410" y="2291812"/>
                  </a:cubicBezTo>
                  <a:cubicBezTo>
                    <a:pt x="4464" y="2283866"/>
                    <a:pt x="0" y="2273089"/>
                    <a:pt x="0" y="2261851"/>
                  </a:cubicBezTo>
                  <a:lnTo>
                    <a:pt x="0" y="42371"/>
                  </a:lnTo>
                  <a:cubicBezTo>
                    <a:pt x="0" y="31134"/>
                    <a:pt x="4464" y="20356"/>
                    <a:pt x="12410" y="12410"/>
                  </a:cubicBezTo>
                  <a:cubicBezTo>
                    <a:pt x="20356" y="4464"/>
                    <a:pt x="31134" y="0"/>
                    <a:pt x="42371" y="0"/>
                  </a:cubicBezTo>
                  <a:close/>
                </a:path>
              </a:pathLst>
            </a:custGeom>
            <a:solidFill>
              <a:srgbClr val="FFFFFF"/>
            </a:solidFill>
            <a:ln w="85725" cap="rnd">
              <a:solidFill>
                <a:srgbClr val="E05A5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406152" cy="236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39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12162" y="1393897"/>
            <a:ext cx="5799200" cy="980699"/>
            <a:chOff x="0" y="0"/>
            <a:chExt cx="1452287" cy="245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52287" cy="245595"/>
            </a:xfrm>
            <a:custGeom>
              <a:avLst/>
              <a:gdLst/>
              <a:ahLst/>
              <a:cxnLst/>
              <a:rect l="l" t="t" r="r" b="b"/>
              <a:pathLst>
                <a:path w="1452287" h="245595">
                  <a:moveTo>
                    <a:pt x="0" y="0"/>
                  </a:moveTo>
                  <a:lnTo>
                    <a:pt x="1452287" y="0"/>
                  </a:lnTo>
                  <a:lnTo>
                    <a:pt x="1452287" y="245595"/>
                  </a:lnTo>
                  <a:lnTo>
                    <a:pt x="0" y="245595"/>
                  </a:lnTo>
                  <a:close/>
                </a:path>
              </a:pathLst>
            </a:custGeom>
            <a:solidFill>
              <a:srgbClr val="FB9D9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452287" cy="293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>
                <a:latin typeface="IBM Plex Sans KR SemiBold" panose="020B0703050203000203" pitchFamily="50" charset="-127"/>
                <a:ea typeface="IBM Plex Sans KR SemiBold" panose="020B0703050203000203" pitchFamily="50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34046" y="1468068"/>
            <a:ext cx="5677316" cy="782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97"/>
              </a:lnSpc>
              <a:spcBef>
                <a:spcPct val="0"/>
              </a:spcBef>
            </a:pPr>
            <a:r>
              <a:rPr lang="en-US" sz="43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Azure – MS </a:t>
            </a:r>
            <a:r>
              <a:rPr lang="en-US" sz="43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제품과</a:t>
            </a:r>
            <a:r>
              <a:rPr lang="en-US" sz="4355" dirty="0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4355" dirty="0" err="1">
                <a:solidFill>
                  <a:srgbClr val="FFFFFF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찰떡</a:t>
            </a:r>
            <a:endParaRPr lang="en-US" sz="4355" dirty="0">
              <a:solidFill>
                <a:srgbClr val="FFFFFF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801426" y="2998484"/>
            <a:ext cx="6491168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💡 Windows &amp; MS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제품과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3000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최적화된</a:t>
            </a:r>
            <a:r>
              <a:rPr lang="en-US" sz="3000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Azure!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84518" y="13961301"/>
            <a:ext cx="7517964" cy="320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여기는 본문입니다. 사진을 넣으셔도 됩니다 :)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위 소제목 뒤 배경은 소제목의 크기에 맞춰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너비를 조절해주세요! 아래 아이콘은 예시입니다.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Jeju Hallasan"/>
                <a:sym typeface="Jeju Hallasan"/>
              </a:rPr>
              <a:t>IBM Plex Sans KR SemiBold 30pt</a:t>
            </a:r>
          </a:p>
          <a:p>
            <a:pPr algn="ctr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Jeju Hallasan"/>
              <a:sym typeface="Jeju Hallasan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888339" y="4503021"/>
            <a:ext cx="4158671" cy="2690965"/>
            <a:chOff x="0" y="0"/>
            <a:chExt cx="1299281" cy="84073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99281" cy="840730"/>
            </a:xfrm>
            <a:custGeom>
              <a:avLst/>
              <a:gdLst/>
              <a:ahLst/>
              <a:cxnLst/>
              <a:rect l="l" t="t" r="r" b="b"/>
              <a:pathLst>
                <a:path w="1299281" h="840730">
                  <a:moveTo>
                    <a:pt x="0" y="0"/>
                  </a:moveTo>
                  <a:lnTo>
                    <a:pt x="1299281" y="0"/>
                  </a:lnTo>
                  <a:lnTo>
                    <a:pt x="1299281" y="840730"/>
                  </a:lnTo>
                  <a:lnTo>
                    <a:pt x="0" y="840730"/>
                  </a:lnTo>
                  <a:close/>
                </a:path>
              </a:pathLst>
            </a:custGeom>
            <a:solidFill>
              <a:srgbClr val="FFA47D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781099" y="5627754"/>
            <a:ext cx="4373149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✅ Windows 및 MS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제품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(Office 365, SQL Server)과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뛰어난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연동성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✅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엔터프라이즈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(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기업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)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에서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많이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사용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✅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보안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및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기업용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솔루션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강력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5284225" y="4503021"/>
            <a:ext cx="4158671" cy="2690965"/>
            <a:chOff x="0" y="0"/>
            <a:chExt cx="1299281" cy="84073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99281" cy="840730"/>
            </a:xfrm>
            <a:custGeom>
              <a:avLst/>
              <a:gdLst/>
              <a:ahLst/>
              <a:cxnLst/>
              <a:rect l="l" t="t" r="r" b="b"/>
              <a:pathLst>
                <a:path w="1299281" h="840730">
                  <a:moveTo>
                    <a:pt x="0" y="0"/>
                  </a:moveTo>
                  <a:lnTo>
                    <a:pt x="1299281" y="0"/>
                  </a:lnTo>
                  <a:lnTo>
                    <a:pt x="1299281" y="840730"/>
                  </a:lnTo>
                  <a:lnTo>
                    <a:pt x="0" y="840730"/>
                  </a:lnTo>
                  <a:close/>
                </a:path>
              </a:pathLst>
            </a:custGeom>
            <a:solidFill>
              <a:srgbClr val="7CCFF8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5456757" y="5821027"/>
            <a:ext cx="3862303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❌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리눅스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기반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개발자들에게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다소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불편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  <a:p>
            <a:pPr algn="ctr">
              <a:lnSpc>
                <a:spcPts val="2659"/>
              </a:lnSpc>
            </a:pP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❌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사용법이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다소</a:t>
            </a:r>
            <a:r>
              <a:rPr lang="en-US" sz="18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 </a:t>
            </a:r>
            <a:r>
              <a:rPr lang="en-US" sz="18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어려움</a:t>
            </a:r>
            <a:endParaRPr lang="en-US" sz="18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17" name="Freeform 17"/>
          <p:cNvSpPr/>
          <p:nvPr/>
        </p:nvSpPr>
        <p:spPr>
          <a:xfrm rot="-499995">
            <a:off x="2364050" y="4315957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3" y="0"/>
                </a:lnTo>
                <a:lnTo>
                  <a:pt x="1449093" y="374129"/>
                </a:lnTo>
                <a:lnTo>
                  <a:pt x="0" y="3741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rot="-499995">
            <a:off x="6678557" y="4315957"/>
            <a:ext cx="1449093" cy="374129"/>
          </a:xfrm>
          <a:custGeom>
            <a:avLst/>
            <a:gdLst/>
            <a:ahLst/>
            <a:cxnLst/>
            <a:rect l="l" t="t" r="r" b="b"/>
            <a:pathLst>
              <a:path w="1449093" h="374129">
                <a:moveTo>
                  <a:pt x="0" y="0"/>
                </a:moveTo>
                <a:lnTo>
                  <a:pt x="1449092" y="0"/>
                </a:lnTo>
                <a:lnTo>
                  <a:pt x="1449092" y="374129"/>
                </a:lnTo>
                <a:lnTo>
                  <a:pt x="0" y="3741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206161" y="4859795"/>
            <a:ext cx="1478789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35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장점</a:t>
            </a:r>
            <a:endParaRPr lang="en-US" sz="35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512487" y="4859795"/>
            <a:ext cx="1608738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✔ </a:t>
            </a:r>
            <a:r>
              <a:rPr lang="en-US" sz="3599" dirty="0" err="1">
                <a:solidFill>
                  <a:srgbClr val="000000"/>
                </a:solidFill>
                <a:latin typeface="IBM Plex Sans KR SemiBold" panose="020B0703050203000203" pitchFamily="50" charset="-127"/>
                <a:ea typeface="IBM Plex Sans KR SemiBold" panose="020B0703050203000203" pitchFamily="50" charset="-127"/>
                <a:cs typeface="TDTD가온"/>
                <a:sym typeface="TDTD가온"/>
              </a:rPr>
              <a:t>단점</a:t>
            </a:r>
            <a:endParaRPr lang="en-US" sz="3599" dirty="0">
              <a:solidFill>
                <a:srgbClr val="000000"/>
              </a:solidFill>
              <a:latin typeface="IBM Plex Sans KR SemiBold" panose="020B0703050203000203" pitchFamily="50" charset="-127"/>
              <a:ea typeface="IBM Plex Sans KR SemiBold" panose="020B0703050203000203" pitchFamily="50" charset="-127"/>
              <a:cs typeface="TDTD가온"/>
              <a:sym typeface="TDTD가온"/>
            </a:endParaRPr>
          </a:p>
        </p:txBody>
      </p:sp>
      <p:sp>
        <p:nvSpPr>
          <p:cNvPr id="21" name="Freeform 21"/>
          <p:cNvSpPr/>
          <p:nvPr/>
        </p:nvSpPr>
        <p:spPr>
          <a:xfrm>
            <a:off x="7403103" y="1228984"/>
            <a:ext cx="1207959" cy="1140850"/>
          </a:xfrm>
          <a:custGeom>
            <a:avLst/>
            <a:gdLst/>
            <a:ahLst/>
            <a:cxnLst/>
            <a:rect l="l" t="t" r="r" b="b"/>
            <a:pathLst>
              <a:path w="1207959" h="1140850">
                <a:moveTo>
                  <a:pt x="0" y="0"/>
                </a:moveTo>
                <a:lnTo>
                  <a:pt x="1207959" y="0"/>
                </a:lnTo>
                <a:lnTo>
                  <a:pt x="1207959" y="1140850"/>
                </a:lnTo>
                <a:lnTo>
                  <a:pt x="0" y="11408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630</Words>
  <Application>Microsoft Office PowerPoint</Application>
  <PresentationFormat>사용자 지정</PresentationFormat>
  <Paragraphs>119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YD소망</vt:lpstr>
      <vt:lpstr>Jeju Hallasan</vt:lpstr>
      <vt:lpstr>Calibri</vt:lpstr>
      <vt:lpstr>IBM Plex Sans KR SemiBold</vt:lpstr>
      <vt:lpstr>Glacial Indifference Bold</vt:lpstr>
      <vt:lpstr>Arial</vt:lpstr>
      <vt:lpstr>TDTD가온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클라우드 컴퓨팅</dc:title>
  <dc:creator>joo</dc:creator>
  <cp:lastModifiedBy>joo</cp:lastModifiedBy>
  <cp:revision>5</cp:revision>
  <dcterms:created xsi:type="dcterms:W3CDTF">2006-08-16T00:00:00Z</dcterms:created>
  <dcterms:modified xsi:type="dcterms:W3CDTF">2025-01-05T01:23:18Z</dcterms:modified>
  <dc:identifier>DAGbR_D4clc</dc:identifier>
</cp:coreProperties>
</file>

<file path=docProps/thumbnail.jpeg>
</file>